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19"/>
  </p:notesMasterIdLst>
  <p:sldIdLst>
    <p:sldId id="256" r:id="rId2"/>
    <p:sldId id="323" r:id="rId3"/>
    <p:sldId id="264" r:id="rId4"/>
    <p:sldId id="316" r:id="rId5"/>
    <p:sldId id="351" r:id="rId6"/>
    <p:sldId id="362" r:id="rId7"/>
    <p:sldId id="353" r:id="rId8"/>
    <p:sldId id="363" r:id="rId9"/>
    <p:sldId id="288" r:id="rId10"/>
    <p:sldId id="368" r:id="rId11"/>
    <p:sldId id="364" r:id="rId12"/>
    <p:sldId id="282" r:id="rId13"/>
    <p:sldId id="366" r:id="rId14"/>
    <p:sldId id="365" r:id="rId15"/>
    <p:sldId id="367" r:id="rId16"/>
    <p:sldId id="285" r:id="rId17"/>
    <p:sldId id="32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135" autoAdjust="0"/>
  </p:normalViewPr>
  <p:slideViewPr>
    <p:cSldViewPr snapToGrid="0">
      <p:cViewPr varScale="1">
        <p:scale>
          <a:sx n="76" d="100"/>
          <a:sy n="76" d="100"/>
        </p:scale>
        <p:origin x="82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James" userId="e5e3e68366f0feb3" providerId="LiveId" clId="{C319940A-30F0-4742-AB4B-3086C0DFE4D9}"/>
    <pc:docChg chg="modSld">
      <pc:chgData name="Sarah James" userId="e5e3e68366f0feb3" providerId="LiveId" clId="{C319940A-30F0-4742-AB4B-3086C0DFE4D9}" dt="2021-11-09T14:09:28.878" v="23"/>
      <pc:docMkLst>
        <pc:docMk/>
      </pc:docMkLst>
      <pc:sldChg chg="modSp mod">
        <pc:chgData name="Sarah James" userId="e5e3e68366f0feb3" providerId="LiveId" clId="{C319940A-30F0-4742-AB4B-3086C0DFE4D9}" dt="2021-11-09T14:09:00.185" v="18" actId="20577"/>
        <pc:sldMkLst>
          <pc:docMk/>
          <pc:sldMk cId="3616403418" sldId="256"/>
        </pc:sldMkLst>
        <pc:spChg chg="mod">
          <ac:chgData name="Sarah James" userId="e5e3e68366f0feb3" providerId="LiveId" clId="{C319940A-30F0-4742-AB4B-3086C0DFE4D9}" dt="2021-11-09T14:09:00.185" v="18" actId="20577"/>
          <ac:spMkLst>
            <pc:docMk/>
            <pc:sldMk cId="3616403418" sldId="256"/>
            <ac:spMk id="2" creationId="{BC2D717D-C4C0-4C1B-B75F-92E83ED6C21E}"/>
          </ac:spMkLst>
        </pc:spChg>
      </pc:sldChg>
      <pc:sldChg chg="modSp mod">
        <pc:chgData name="Sarah James" userId="e5e3e68366f0feb3" providerId="LiveId" clId="{C319940A-30F0-4742-AB4B-3086C0DFE4D9}" dt="2021-11-09T14:09:05.811" v="19"/>
        <pc:sldMkLst>
          <pc:docMk/>
          <pc:sldMk cId="1610783442" sldId="351"/>
        </pc:sldMkLst>
        <pc:spChg chg="mod">
          <ac:chgData name="Sarah James" userId="e5e3e68366f0feb3" providerId="LiveId" clId="{C319940A-30F0-4742-AB4B-3086C0DFE4D9}" dt="2021-11-09T14:09:05.811" v="19"/>
          <ac:spMkLst>
            <pc:docMk/>
            <pc:sldMk cId="1610783442" sldId="351"/>
            <ac:spMk id="17" creationId="{EC05745E-D2A7-4A30-B812-5738EFA91614}"/>
          </ac:spMkLst>
        </pc:spChg>
      </pc:sldChg>
      <pc:sldChg chg="modSp mod">
        <pc:chgData name="Sarah James" userId="e5e3e68366f0feb3" providerId="LiveId" clId="{C319940A-30F0-4742-AB4B-3086C0DFE4D9}" dt="2021-11-09T14:09:12.767" v="20"/>
        <pc:sldMkLst>
          <pc:docMk/>
          <pc:sldMk cId="1209058124" sldId="363"/>
        </pc:sldMkLst>
        <pc:spChg chg="mod">
          <ac:chgData name="Sarah James" userId="e5e3e68366f0feb3" providerId="LiveId" clId="{C319940A-30F0-4742-AB4B-3086C0DFE4D9}" dt="2021-11-09T14:09:12.767" v="20"/>
          <ac:spMkLst>
            <pc:docMk/>
            <pc:sldMk cId="1209058124" sldId="363"/>
            <ac:spMk id="17" creationId="{EC05745E-D2A7-4A30-B812-5738EFA91614}"/>
          </ac:spMkLst>
        </pc:spChg>
      </pc:sldChg>
      <pc:sldChg chg="modSp mod">
        <pc:chgData name="Sarah James" userId="e5e3e68366f0feb3" providerId="LiveId" clId="{C319940A-30F0-4742-AB4B-3086C0DFE4D9}" dt="2021-11-09T14:09:18.877" v="21"/>
        <pc:sldMkLst>
          <pc:docMk/>
          <pc:sldMk cId="2244893847" sldId="364"/>
        </pc:sldMkLst>
        <pc:spChg chg="mod">
          <ac:chgData name="Sarah James" userId="e5e3e68366f0feb3" providerId="LiveId" clId="{C319940A-30F0-4742-AB4B-3086C0DFE4D9}" dt="2021-11-09T14:09:18.877" v="21"/>
          <ac:spMkLst>
            <pc:docMk/>
            <pc:sldMk cId="2244893847" sldId="364"/>
            <ac:spMk id="17" creationId="{EC05745E-D2A7-4A30-B812-5738EFA91614}"/>
          </ac:spMkLst>
        </pc:spChg>
      </pc:sldChg>
      <pc:sldChg chg="modSp mod">
        <pc:chgData name="Sarah James" userId="e5e3e68366f0feb3" providerId="LiveId" clId="{C319940A-30F0-4742-AB4B-3086C0DFE4D9}" dt="2021-11-09T14:09:24.852" v="22"/>
        <pc:sldMkLst>
          <pc:docMk/>
          <pc:sldMk cId="362582228" sldId="365"/>
        </pc:sldMkLst>
        <pc:spChg chg="mod">
          <ac:chgData name="Sarah James" userId="e5e3e68366f0feb3" providerId="LiveId" clId="{C319940A-30F0-4742-AB4B-3086C0DFE4D9}" dt="2021-11-09T14:09:24.852" v="22"/>
          <ac:spMkLst>
            <pc:docMk/>
            <pc:sldMk cId="362582228" sldId="365"/>
            <ac:spMk id="17" creationId="{EC05745E-D2A7-4A30-B812-5738EFA91614}"/>
          </ac:spMkLst>
        </pc:spChg>
      </pc:sldChg>
      <pc:sldChg chg="modSp mod">
        <pc:chgData name="Sarah James" userId="e5e3e68366f0feb3" providerId="LiveId" clId="{C319940A-30F0-4742-AB4B-3086C0DFE4D9}" dt="2021-11-09T14:09:28.878" v="23"/>
        <pc:sldMkLst>
          <pc:docMk/>
          <pc:sldMk cId="2829528356" sldId="367"/>
        </pc:sldMkLst>
        <pc:spChg chg="mod">
          <ac:chgData name="Sarah James" userId="e5e3e68366f0feb3" providerId="LiveId" clId="{C319940A-30F0-4742-AB4B-3086C0DFE4D9}" dt="2021-11-09T14:09:28.878" v="23"/>
          <ac:spMkLst>
            <pc:docMk/>
            <pc:sldMk cId="2829528356" sldId="367"/>
            <ac:spMk id="17" creationId="{EC05745E-D2A7-4A30-B812-5738EFA916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557C8-4120-416E-B6CD-62106F505DA9}" type="datetimeFigureOut">
              <a:rPr lang="en-AU" smtClean="0"/>
              <a:t>9/11/2021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C554D-9AE3-4087-846E-3A6CBAFBEC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AU" dirty="0"/>
                  <a:t>-10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159</a:t>
                </a:r>
              </a:p>
              <a:p>
                <a:pPr marL="228600" indent="-228600"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den>
                    </m:f>
                    <m:r>
                      <a:rPr lang="en-AU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den>
                    </m:f>
                    <m:r>
                      <a:rPr lang="en-AU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a:rPr lang="en-AU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AU" dirty="0"/>
              </a:p>
              <a:p>
                <a:pPr marL="228600" indent="-228600"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AU" dirty="0"/>
                  <a:t> of the pizza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a) 24 cars per month	b) 6 cars per week</a:t>
                </a:r>
              </a:p>
              <a:p>
                <a:pPr marL="228600" indent="-228600"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AU" dirty="0"/>
                  <a:t>105.43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e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0.5</a:t>
                </a:r>
              </a:p>
              <a:p>
                <a:pPr marL="228600" indent="-228600">
                  <a:buAutoNum type="arabicPeriod"/>
                </a:pPr>
                <a:r>
                  <a:rPr lang="en-AU" b="0" i="0">
                    <a:latin typeface="Cambria Math" panose="02040503050406030204" pitchFamily="18" charset="0"/>
                  </a:rPr>
                  <a:t>1/5</a:t>
                </a:r>
                <a:endParaRPr lang="en-AU" dirty="0"/>
              </a:p>
              <a:p>
                <a:pPr marL="228600" indent="-228600">
                  <a:buAutoNum type="arabicPeriod"/>
                </a:pPr>
                <a:r>
                  <a:rPr lang="en-AU" dirty="0"/>
                  <a:t>Amelia took 250 seconds to finish the race.</a:t>
                </a:r>
              </a:p>
              <a:p>
                <a:pPr marL="228600" indent="-228600">
                  <a:buAutoNum type="arabicPeriod"/>
                </a:pPr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92F62-36E4-4495-8B54-FAECD2DEF7D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72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:r>
                  <a:rPr lang="en-AU" b="0" i="0">
                    <a:latin typeface="Cambria Math" panose="02040503050406030204" pitchFamily="18" charset="0"/>
                  </a:rPr>
                  <a:t>1/3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AU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2/3=2/9</a:t>
                </a:r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4423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:r>
                  <a:rPr lang="en-AU" b="0" i="0">
                    <a:latin typeface="Cambria Math" panose="02040503050406030204" pitchFamily="18" charset="0"/>
                  </a:rPr>
                  <a:t>1/5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AU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3/4=3/20</a:t>
                </a:r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C554D-9AE3-4087-846E-3A6CBAFBEC6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65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:r>
                  <a:rPr lang="en-AU" b="0" i="0">
                    <a:latin typeface="Cambria Math" panose="02040503050406030204" pitchFamily="18" charset="0"/>
                  </a:rPr>
                  <a:t>1/4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AU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2/4=2/16=1/8</a:t>
                </a:r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046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1207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6609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867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9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5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63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79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5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3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3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86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49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4ghdMifXuF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achiras21.blogspot.com/2012_07_01_archive.html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achiras21.blogspot.com/2012_07_01_archive.html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iantietze.de/posts/2013/12/useful-daily-writing-practice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theconversation.com/make-maths-mandatory-and-well-improve-our-international-education-rankings-11663" TargetMode="External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717D-C4C0-4C1B-B75F-92E83ED6C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Topic: Multiply and divide</a:t>
            </a:r>
            <a:br>
              <a:rPr lang="en-AU" dirty="0"/>
            </a:br>
            <a:r>
              <a:rPr lang="en-AU" dirty="0"/>
              <a:t>EQ: How do I multiply fractions?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62E36-F17B-40E1-A4CC-8E18AFE78C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Year 7 Mathematics</a:t>
            </a:r>
          </a:p>
          <a:p>
            <a:r>
              <a:rPr lang="en-AU" dirty="0"/>
              <a:t>Mrs Parlevliet</a:t>
            </a:r>
          </a:p>
        </p:txBody>
      </p:sp>
    </p:spTree>
    <p:extLst>
      <p:ext uri="{BB962C8B-B14F-4D97-AF65-F5344CB8AC3E}">
        <p14:creationId xmlns:p14="http://schemas.microsoft.com/office/powerpoint/2010/main" val="3616403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15D-CC96-4F84-985C-9058581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069" y="213085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en-AU" b="0" i="0" cap="non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Multiplyin</a:t>
            </a:r>
            <a:r>
              <a:rPr lang="en-AU" b="0" i="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 Fractions – </a:t>
            </a:r>
            <a:r>
              <a:rPr lang="en-AU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AU" b="0" i="0" cap="non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urf</a:t>
            </a:r>
            <a:r>
              <a:rPr lang="en-AU" b="0" i="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</a:t>
            </a:r>
            <a:r>
              <a:rPr lang="en-AU" cap="none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U" b="0" i="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br>
              <a:rPr lang="en-AU" b="0" i="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3600" cap="none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https://www.youtube.com/watch?v=4ghdmifxufe</a:t>
            </a:r>
            <a:endParaRPr lang="en-AU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Multiplying Fractions Video">
            <a:hlinkClick r:id="" action="ppaction://media"/>
            <a:extLst>
              <a:ext uri="{FF2B5EF4-FFF2-40B4-BE49-F238E27FC236}">
                <a16:creationId xmlns:a16="http://schemas.microsoft.com/office/drawing/2014/main" id="{63BFA414-70C2-49EE-B19F-35158A75ED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493" y="1712701"/>
            <a:ext cx="8107014" cy="4560083"/>
          </a:xfrm>
        </p:spPr>
      </p:pic>
    </p:spTree>
    <p:extLst>
      <p:ext uri="{BB962C8B-B14F-4D97-AF65-F5344CB8AC3E}">
        <p14:creationId xmlns:p14="http://schemas.microsoft.com/office/powerpoint/2010/main" val="194568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5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Multiply and Divide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D09DF-9156-4D55-85A7-4AF348CDF0CF}"/>
              </a:ext>
            </a:extLst>
          </p:cNvPr>
          <p:cNvSpPr txBox="1"/>
          <p:nvPr/>
        </p:nvSpPr>
        <p:spPr>
          <a:xfrm>
            <a:off x="166528" y="1340769"/>
            <a:ext cx="1825014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/>
              <a:t>The </a:t>
            </a:r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 or Algorithm Method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577B14-F4DC-4B5E-9F4C-46BF33DD7676}"/>
              </a:ext>
            </a:extLst>
          </p:cNvPr>
          <p:cNvSpPr txBox="1"/>
          <p:nvPr/>
        </p:nvSpPr>
        <p:spPr>
          <a:xfrm>
            <a:off x="2461485" y="1340769"/>
            <a:ext cx="8689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Multiply the numerator together and multiply the denominators together</a:t>
            </a:r>
          </a:p>
          <a:p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Then simplify if you can.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D5ACB-56A0-48E9-B1AA-2BFE68C6E0F7}"/>
                  </a:ext>
                </a:extLst>
              </p:cNvPr>
              <p:cNvSpPr txBox="1"/>
              <p:nvPr/>
            </p:nvSpPr>
            <p:spPr>
              <a:xfrm>
                <a:off x="3903547" y="3071404"/>
                <a:ext cx="3048912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D5ACB-56A0-48E9-B1AA-2BFE68C6E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547" y="3071404"/>
                <a:ext cx="3048912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45FD682-953E-41ED-BCF0-CADA2BEA7C7A}"/>
                  </a:ext>
                </a:extLst>
              </p:cNvPr>
              <p:cNvSpPr txBox="1"/>
              <p:nvPr/>
            </p:nvSpPr>
            <p:spPr>
              <a:xfrm>
                <a:off x="3903548" y="4238452"/>
                <a:ext cx="399224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4×5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45FD682-953E-41ED-BCF0-CADA2BEA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548" y="4238452"/>
                <a:ext cx="3992247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7F6D9C5A-2679-4F95-8939-268A96008756}"/>
              </a:ext>
            </a:extLst>
          </p:cNvPr>
          <p:cNvSpPr txBox="1"/>
          <p:nvPr/>
        </p:nvSpPr>
        <p:spPr>
          <a:xfrm>
            <a:off x="2461485" y="2671294"/>
            <a:ext cx="8689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24489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2" grpId="0"/>
      <p:bldP spid="78" grpId="0"/>
      <p:bldP spid="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5C1B-CDC0-4AD9-9418-3B5C032C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Practice Time! (LHS)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DAEC8-F728-48BB-8A6D-11913401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5970" y="116632"/>
            <a:ext cx="1661326" cy="236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B14ABCD-1FD0-4FF4-8095-B012BFF994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995770"/>
                  </p:ext>
                </p:extLst>
              </p:nvPr>
            </p:nvGraphicFramePr>
            <p:xfrm>
              <a:off x="1316069" y="1905804"/>
              <a:ext cx="8280920" cy="460851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140460">
                      <a:extLst>
                        <a:ext uri="{9D8B030D-6E8A-4147-A177-3AD203B41FA5}">
                          <a16:colId xmlns:a16="http://schemas.microsoft.com/office/drawing/2014/main" val="48837466"/>
                        </a:ext>
                      </a:extLst>
                    </a:gridCol>
                    <a:gridCol w="4140460">
                      <a:extLst>
                        <a:ext uri="{9D8B030D-6E8A-4147-A177-3AD203B41FA5}">
                          <a16:colId xmlns:a16="http://schemas.microsoft.com/office/drawing/2014/main" val="2221717847"/>
                        </a:ext>
                      </a:extLst>
                    </a:gridCol>
                  </a:tblGrid>
                  <a:tr h="23042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960167"/>
                      </a:ext>
                    </a:extLst>
                  </a:tr>
                  <a:tr h="23042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9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B14ABCD-1FD0-4FF4-8095-B012BFF994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995770"/>
                  </p:ext>
                </p:extLst>
              </p:nvPr>
            </p:nvGraphicFramePr>
            <p:xfrm>
              <a:off x="1316069" y="1905804"/>
              <a:ext cx="8280920" cy="460851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140460">
                      <a:extLst>
                        <a:ext uri="{9D8B030D-6E8A-4147-A177-3AD203B41FA5}">
                          <a16:colId xmlns:a16="http://schemas.microsoft.com/office/drawing/2014/main" val="48837466"/>
                        </a:ext>
                      </a:extLst>
                    </a:gridCol>
                    <a:gridCol w="4140460">
                      <a:extLst>
                        <a:ext uri="{9D8B030D-6E8A-4147-A177-3AD203B41FA5}">
                          <a16:colId xmlns:a16="http://schemas.microsoft.com/office/drawing/2014/main" val="2221717847"/>
                        </a:ext>
                      </a:extLst>
                    </a:gridCol>
                  </a:tblGrid>
                  <a:tr h="23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7" t="-264" r="-100588" b="-100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147" t="-264" r="-588" b="-1002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960167"/>
                      </a:ext>
                    </a:extLst>
                  </a:tr>
                  <a:tr h="23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7" t="-100529" r="-100588" b="-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147" t="-100529" r="-588" b="-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94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66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1BF7050-2980-4451-8BDD-A73D4CC00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46" y="135761"/>
            <a:ext cx="4120308" cy="65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5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Multiply and Divide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0DDC1-7D36-4383-A3D4-1C49D17EC57B}"/>
              </a:ext>
            </a:extLst>
          </p:cNvPr>
          <p:cNvSpPr txBox="1"/>
          <p:nvPr/>
        </p:nvSpPr>
        <p:spPr>
          <a:xfrm>
            <a:off x="269565" y="2433114"/>
            <a:ext cx="1745771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for Improper Fractions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1283B-1861-4B60-97AB-29C7A6F6FFEC}"/>
              </a:ext>
            </a:extLst>
          </p:cNvPr>
          <p:cNvSpPr txBox="1"/>
          <p:nvPr/>
        </p:nvSpPr>
        <p:spPr>
          <a:xfrm>
            <a:off x="2465445" y="1395502"/>
            <a:ext cx="878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We can use the Algorithm Method for improper fractions and mixed numbers.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DBAD48-517E-4322-B77D-FAEDF3B5575F}"/>
              </a:ext>
            </a:extLst>
          </p:cNvPr>
          <p:cNvSpPr txBox="1"/>
          <p:nvPr/>
        </p:nvSpPr>
        <p:spPr>
          <a:xfrm>
            <a:off x="2465445" y="2433114"/>
            <a:ext cx="665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Same rule! Just more simplifying at the end!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7D205A-68B5-4132-8D34-4491B053982D}"/>
                  </a:ext>
                </a:extLst>
              </p:cNvPr>
              <p:cNvSpPr txBox="1"/>
              <p:nvPr/>
            </p:nvSpPr>
            <p:spPr>
              <a:xfrm>
                <a:off x="4078362" y="3024274"/>
                <a:ext cx="3048912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9×1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7D205A-68B5-4132-8D34-4491B0539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62" y="3024274"/>
                <a:ext cx="3048912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5D1E79-012F-4287-844B-52CA95FDE8DC}"/>
                  </a:ext>
                </a:extLst>
              </p:cNvPr>
              <p:cNvSpPr/>
              <p:nvPr/>
            </p:nvSpPr>
            <p:spPr>
              <a:xfrm>
                <a:off x="8953126" y="2959553"/>
                <a:ext cx="1175322" cy="875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AU" dirty="0"/>
                  <a:t> </a:t>
                </a:r>
                <a:r>
                  <a:rPr lang="en-AU" sz="3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5D1E79-012F-4287-844B-52CA95FDE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126" y="2959553"/>
                <a:ext cx="1175322" cy="875753"/>
              </a:xfrm>
              <a:prstGeom prst="rect">
                <a:avLst/>
              </a:prstGeom>
              <a:blipFill>
                <a:blip r:embed="rId4"/>
                <a:stretch>
                  <a:fillRect r="-6771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CF17802-4B32-4F67-95FC-35CA6292C2F2}"/>
              </a:ext>
            </a:extLst>
          </p:cNvPr>
          <p:cNvGrpSpPr/>
          <p:nvPr/>
        </p:nvGrpSpPr>
        <p:grpSpPr>
          <a:xfrm>
            <a:off x="7295060" y="3001764"/>
            <a:ext cx="1512168" cy="469448"/>
            <a:chOff x="7246540" y="2959552"/>
            <a:chExt cx="1512168" cy="46944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960A4D5-94AA-4DF6-99AA-B0D7C40C11FC}"/>
                </a:ext>
              </a:extLst>
            </p:cNvPr>
            <p:cNvCxnSpPr/>
            <p:nvPr/>
          </p:nvCxnSpPr>
          <p:spPr>
            <a:xfrm>
              <a:off x="7246540" y="3429000"/>
              <a:ext cx="15121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543B96-6AD6-4E12-8898-175814C415E6}"/>
                </a:ext>
              </a:extLst>
            </p:cNvPr>
            <p:cNvSpPr txBox="1"/>
            <p:nvPr/>
          </p:nvSpPr>
          <p:spPr>
            <a:xfrm>
              <a:off x="7246540" y="2959552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simplified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7ED78CB-FE20-4A9A-A2C8-B5F509073C24}"/>
              </a:ext>
            </a:extLst>
          </p:cNvPr>
          <p:cNvSpPr txBox="1"/>
          <p:nvPr/>
        </p:nvSpPr>
        <p:spPr>
          <a:xfrm>
            <a:off x="178608" y="4206110"/>
            <a:ext cx="200644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for mixed numbers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45724D-4970-40E0-9DC4-514B8C1063BB}"/>
              </a:ext>
            </a:extLst>
          </p:cNvPr>
          <p:cNvSpPr txBox="1"/>
          <p:nvPr/>
        </p:nvSpPr>
        <p:spPr>
          <a:xfrm>
            <a:off x="2552175" y="4219625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Convert to improper fraction and follow the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8CCF50-E20F-4D57-80CE-32A943C65F2F}"/>
                  </a:ext>
                </a:extLst>
              </p:cNvPr>
              <p:cNvSpPr txBox="1"/>
              <p:nvPr/>
            </p:nvSpPr>
            <p:spPr>
              <a:xfrm>
                <a:off x="3133683" y="4826154"/>
                <a:ext cx="116192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8CCF50-E20F-4D57-80CE-32A943C65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683" y="4826154"/>
                <a:ext cx="1161921" cy="809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89DA9F-56F5-4B5D-AA2F-6B5846816E49}"/>
                  </a:ext>
                </a:extLst>
              </p:cNvPr>
              <p:cNvSpPr/>
              <p:nvPr/>
            </p:nvSpPr>
            <p:spPr>
              <a:xfrm>
                <a:off x="6589107" y="4810617"/>
                <a:ext cx="4728038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3×5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AU" sz="28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89DA9F-56F5-4B5D-AA2F-6B5846816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07" y="4810617"/>
                <a:ext cx="4728038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397BDE1-5858-4B6C-B8E9-A0BD20B589AA}"/>
              </a:ext>
            </a:extLst>
          </p:cNvPr>
          <p:cNvGrpSpPr/>
          <p:nvPr/>
        </p:nvGrpSpPr>
        <p:grpSpPr>
          <a:xfrm>
            <a:off x="4504919" y="4814934"/>
            <a:ext cx="1762261" cy="451029"/>
            <a:chOff x="5124239" y="4671034"/>
            <a:chExt cx="1762261" cy="4510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7D9619-8053-49F4-B3B2-DBD56EBB81FB}"/>
                </a:ext>
              </a:extLst>
            </p:cNvPr>
            <p:cNvCxnSpPr/>
            <p:nvPr/>
          </p:nvCxnSpPr>
          <p:spPr>
            <a:xfrm>
              <a:off x="5124239" y="5122063"/>
              <a:ext cx="15121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060C40-0068-418D-BD2D-6CFC3AA4DA28}"/>
                </a:ext>
              </a:extLst>
            </p:cNvPr>
            <p:cNvSpPr txBox="1"/>
            <p:nvPr/>
          </p:nvSpPr>
          <p:spPr>
            <a:xfrm>
              <a:off x="5374332" y="4671034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convert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9AAA5B-4D84-4B8C-ACF5-F722588ABCB5}"/>
                  </a:ext>
                </a:extLst>
              </p:cNvPr>
              <p:cNvSpPr txBox="1"/>
              <p:nvPr/>
            </p:nvSpPr>
            <p:spPr>
              <a:xfrm>
                <a:off x="6274925" y="4856784"/>
                <a:ext cx="903324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9AAA5B-4D84-4B8C-ACF5-F722588A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5" y="4856784"/>
                <a:ext cx="903324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8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/>
      <p:bldP spid="22" grpId="0"/>
      <p:bldP spid="25" grpId="0"/>
      <p:bldP spid="29" grpId="0" animBg="1"/>
      <p:bldP spid="30" grpId="0"/>
      <p:bldP spid="31" grpId="0"/>
      <p:bldP spid="32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5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Multiply and Divide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1283B-1861-4B60-97AB-29C7A6F6FFEC}"/>
              </a:ext>
            </a:extLst>
          </p:cNvPr>
          <p:cNvSpPr txBox="1"/>
          <p:nvPr/>
        </p:nvSpPr>
        <p:spPr>
          <a:xfrm>
            <a:off x="2465445" y="1395502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We can use the Algorithm Method for whole numbers being multiplied with fractions.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21B44B-24A8-4334-82BA-C7602CC95A1B}"/>
              </a:ext>
            </a:extLst>
          </p:cNvPr>
          <p:cNvSpPr txBox="1"/>
          <p:nvPr/>
        </p:nvSpPr>
        <p:spPr>
          <a:xfrm>
            <a:off x="41495" y="2260650"/>
            <a:ext cx="2082811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Method for multiplying Whole Numbers and Fractions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937A5-ABD0-4AC3-A744-C7F0E884AB5A}"/>
              </a:ext>
            </a:extLst>
          </p:cNvPr>
          <p:cNvSpPr txBox="1"/>
          <p:nvPr/>
        </p:nvSpPr>
        <p:spPr>
          <a:xfrm>
            <a:off x="2465444" y="2243490"/>
            <a:ext cx="933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Whole numbers can be written with a denominator of 1. This is because anything divided by 1 is itself.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4C9329-1A5F-413D-9696-18211B9DBD44}"/>
                  </a:ext>
                </a:extLst>
              </p:cNvPr>
              <p:cNvSpPr txBox="1"/>
              <p:nvPr/>
            </p:nvSpPr>
            <p:spPr>
              <a:xfrm>
                <a:off x="2791601" y="3078364"/>
                <a:ext cx="9033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4C9329-1A5F-413D-9696-18211B9DB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601" y="3078364"/>
                <a:ext cx="903324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7254604-5219-4BBE-A39C-799E048FCA98}"/>
              </a:ext>
            </a:extLst>
          </p:cNvPr>
          <p:cNvGrpSpPr/>
          <p:nvPr/>
        </p:nvGrpSpPr>
        <p:grpSpPr>
          <a:xfrm>
            <a:off x="4036063" y="3170727"/>
            <a:ext cx="1762261" cy="451029"/>
            <a:chOff x="5124239" y="4671034"/>
            <a:chExt cx="1762261" cy="45102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794A0CD-C141-496F-A328-D8986408B4BA}"/>
                </a:ext>
              </a:extLst>
            </p:cNvPr>
            <p:cNvCxnSpPr/>
            <p:nvPr/>
          </p:nvCxnSpPr>
          <p:spPr>
            <a:xfrm>
              <a:off x="5124239" y="5122063"/>
              <a:ext cx="15121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2FE391-F641-4CD4-BEC4-4B9F82E214EB}"/>
                </a:ext>
              </a:extLst>
            </p:cNvPr>
            <p:cNvSpPr txBox="1"/>
            <p:nvPr/>
          </p:nvSpPr>
          <p:spPr>
            <a:xfrm>
              <a:off x="5374332" y="4671034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convert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985C7A-FEDE-4FED-BCAF-3673E35E9673}"/>
                  </a:ext>
                </a:extLst>
              </p:cNvPr>
              <p:cNvSpPr txBox="1"/>
              <p:nvPr/>
            </p:nvSpPr>
            <p:spPr>
              <a:xfrm>
                <a:off x="5709573" y="3091533"/>
                <a:ext cx="9033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985C7A-FEDE-4FED-BCAF-3673E35E9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573" y="3091533"/>
                <a:ext cx="903324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5EBA23-D54E-4955-93AE-45AD1E227A8D}"/>
                  </a:ext>
                </a:extLst>
              </p:cNvPr>
              <p:cNvSpPr/>
              <p:nvPr/>
            </p:nvSpPr>
            <p:spPr>
              <a:xfrm>
                <a:off x="6278767" y="3089165"/>
                <a:ext cx="4728038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8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8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5EBA23-D54E-4955-93AE-45AD1E227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67" y="3089165"/>
                <a:ext cx="4728038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52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7" grpId="0" animBg="1"/>
      <p:bldP spid="39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5C1B-CDC0-4AD9-9418-3B5C032C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343684"/>
            <a:ext cx="3733058" cy="762000"/>
          </a:xfrm>
        </p:spPr>
        <p:txBody>
          <a:bodyPr/>
          <a:lstStyle/>
          <a:p>
            <a:r>
              <a:rPr lang="en-AU" dirty="0"/>
              <a:t>Practice Time!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7DEEE-AEAB-4E74-91CD-31CB2050A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2144" y="343684"/>
            <a:ext cx="4645152" cy="762000"/>
          </a:xfrm>
        </p:spPr>
        <p:txBody>
          <a:bodyPr/>
          <a:lstStyle/>
          <a:p>
            <a:r>
              <a:rPr lang="en-AU" dirty="0"/>
              <a:t>On your left hand 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DAEC8-F728-48BB-8A6D-11913401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5970" y="116632"/>
            <a:ext cx="1661326" cy="236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B14ABCD-1FD0-4FF4-8095-B012BFF994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1464" y="1556792"/>
              <a:ext cx="8280920" cy="460851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140460">
                      <a:extLst>
                        <a:ext uri="{9D8B030D-6E8A-4147-A177-3AD203B41FA5}">
                          <a16:colId xmlns:a16="http://schemas.microsoft.com/office/drawing/2014/main" val="48837466"/>
                        </a:ext>
                      </a:extLst>
                    </a:gridCol>
                    <a:gridCol w="4140460">
                      <a:extLst>
                        <a:ext uri="{9D8B030D-6E8A-4147-A177-3AD203B41FA5}">
                          <a16:colId xmlns:a16="http://schemas.microsoft.com/office/drawing/2014/main" val="2221717847"/>
                        </a:ext>
                      </a:extLst>
                    </a:gridCol>
                  </a:tblGrid>
                  <a:tr h="23042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960167"/>
                      </a:ext>
                    </a:extLst>
                  </a:tr>
                  <a:tr h="23042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9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B14ABCD-1FD0-4FF4-8095-B012BFF994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1464" y="1556792"/>
              <a:ext cx="8280920" cy="460851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140460">
                      <a:extLst>
                        <a:ext uri="{9D8B030D-6E8A-4147-A177-3AD203B41FA5}">
                          <a16:colId xmlns:a16="http://schemas.microsoft.com/office/drawing/2014/main" val="48837466"/>
                        </a:ext>
                      </a:extLst>
                    </a:gridCol>
                    <a:gridCol w="4140460">
                      <a:extLst>
                        <a:ext uri="{9D8B030D-6E8A-4147-A177-3AD203B41FA5}">
                          <a16:colId xmlns:a16="http://schemas.microsoft.com/office/drawing/2014/main" val="2221717847"/>
                        </a:ext>
                      </a:extLst>
                    </a:gridCol>
                  </a:tblGrid>
                  <a:tr h="23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7" t="-264" r="-100588" b="-100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95" t="-264" r="-736" b="-1002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960167"/>
                      </a:ext>
                    </a:extLst>
                  </a:tr>
                  <a:tr h="23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7" t="-100529" r="-100588" b="-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95" t="-100529" r="-736" b="-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94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02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hild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4722B32D-F7B6-4789-A21C-5F4FD4C11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1570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C871A-FD9D-4FA6-AA4B-527652C1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AU"/>
              <a:t>Write Your Summary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0EC8-9C72-4646-B6B1-796261351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Write a summary that answers the Essential Question: How do I multiply fractions?</a:t>
            </a:r>
            <a:b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Include an example in your answer.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48ABC-2D56-4A8E-8190-C522659A86AC}"/>
              </a:ext>
            </a:extLst>
          </p:cNvPr>
          <p:cNvSpPr txBox="1"/>
          <p:nvPr/>
        </p:nvSpPr>
        <p:spPr>
          <a:xfrm>
            <a:off x="9939618" y="6657944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>
                <a:solidFill>
                  <a:srgbClr val="FFFFFF"/>
                </a:solidFill>
                <a:hlinkClick r:id="rId3" tooltip="https://christiantietze.de/posts/2013/12/useful-daily-writing-practi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>
                <a:solidFill>
                  <a:srgbClr val="FFFFFF"/>
                </a:solidFill>
              </a:rPr>
              <a:t> by Unknown Author is licensed under </a:t>
            </a:r>
            <a:r>
              <a:rPr lang="en-AU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A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9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6024081" y="0"/>
            <a:ext cx="14435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06829"/>
            <a:ext cx="6024082" cy="138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66994" y="325976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97463" y="-77978"/>
            <a:ext cx="93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Contents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040" y="27520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Page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897199" y="325976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6312" y="282134"/>
            <a:ext cx="57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42330" y="306895"/>
            <a:ext cx="243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Essential Question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61529" y="20651"/>
            <a:ext cx="3461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Glossary or Formula Page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024081" y="628749"/>
            <a:ext cx="6024082" cy="138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9E3AC1-1E77-4710-9BC0-DFB1F88244CA}"/>
              </a:ext>
            </a:extLst>
          </p:cNvPr>
          <p:cNvCxnSpPr>
            <a:cxnSpLocks/>
          </p:cNvCxnSpPr>
          <p:nvPr/>
        </p:nvCxnSpPr>
        <p:spPr>
          <a:xfrm>
            <a:off x="8116844" y="628749"/>
            <a:ext cx="0" cy="62292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4F7D26-2225-40DE-95E8-82C9E31AF559}"/>
              </a:ext>
            </a:extLst>
          </p:cNvPr>
          <p:cNvCxnSpPr>
            <a:cxnSpLocks/>
          </p:cNvCxnSpPr>
          <p:nvPr/>
        </p:nvCxnSpPr>
        <p:spPr>
          <a:xfrm>
            <a:off x="5143606" y="339977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280076-6BD0-4CE8-8378-8CDB7ED81C35}"/>
              </a:ext>
            </a:extLst>
          </p:cNvPr>
          <p:cNvCxnSpPr>
            <a:cxnSpLocks/>
          </p:cNvCxnSpPr>
          <p:nvPr/>
        </p:nvCxnSpPr>
        <p:spPr>
          <a:xfrm>
            <a:off x="5629469" y="325976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4D18CDD-8FC0-4BF8-A2BD-51188B343F59}"/>
              </a:ext>
            </a:extLst>
          </p:cNvPr>
          <p:cNvSpPr txBox="1"/>
          <p:nvPr/>
        </p:nvSpPr>
        <p:spPr>
          <a:xfrm>
            <a:off x="4643275" y="282134"/>
            <a:ext cx="42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24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E4DBC0-DF48-437A-8D31-681D0EB65B05}"/>
              </a:ext>
            </a:extLst>
          </p:cNvPr>
          <p:cNvSpPr txBox="1"/>
          <p:nvPr/>
        </p:nvSpPr>
        <p:spPr>
          <a:xfrm>
            <a:off x="5158041" y="290991"/>
            <a:ext cx="42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7</a:t>
            </a:r>
            <a:endParaRPr lang="en-GB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7B4A3-3DD6-4CE8-92D3-38B8736F8134}"/>
              </a:ext>
            </a:extLst>
          </p:cNvPr>
          <p:cNvSpPr txBox="1"/>
          <p:nvPr/>
        </p:nvSpPr>
        <p:spPr>
          <a:xfrm>
            <a:off x="5667472" y="297522"/>
            <a:ext cx="42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30</a:t>
            </a:r>
            <a:endParaRPr lang="en-GB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9E8EEF-EB99-4808-BA30-3C2CE48BA253}"/>
              </a:ext>
            </a:extLst>
          </p:cNvPr>
          <p:cNvCxnSpPr>
            <a:cxnSpLocks/>
          </p:cNvCxnSpPr>
          <p:nvPr/>
        </p:nvCxnSpPr>
        <p:spPr>
          <a:xfrm>
            <a:off x="4654164" y="355478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36C9B-3AE2-4453-AF72-8509F3DE2C72}"/>
              </a:ext>
            </a:extLst>
          </p:cNvPr>
          <p:cNvSpPr txBox="1"/>
          <p:nvPr/>
        </p:nvSpPr>
        <p:spPr>
          <a:xfrm>
            <a:off x="6209428" y="339977"/>
            <a:ext cx="1594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Word or Formula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AA26F2-9378-4BAE-ABC7-B71F270EE045}"/>
              </a:ext>
            </a:extLst>
          </p:cNvPr>
          <p:cNvSpPr txBox="1"/>
          <p:nvPr/>
        </p:nvSpPr>
        <p:spPr>
          <a:xfrm>
            <a:off x="8724038" y="355478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Definition or Example</a:t>
            </a:r>
          </a:p>
        </p:txBody>
      </p:sp>
    </p:spTree>
    <p:extLst>
      <p:ext uri="{BB962C8B-B14F-4D97-AF65-F5344CB8AC3E}">
        <p14:creationId xmlns:p14="http://schemas.microsoft.com/office/powerpoint/2010/main" val="361459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024081" y="0"/>
            <a:ext cx="72008" cy="6957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403" y="6474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72464" y="652552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2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6024081" y="615122"/>
            <a:ext cx="616791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6024082" y="1196752"/>
            <a:ext cx="616791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096089" y="5373216"/>
            <a:ext cx="609591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91751" y="1196752"/>
            <a:ext cx="0" cy="41764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7262" y="66690"/>
            <a:ext cx="431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24</a:t>
            </a:r>
          </a:p>
          <a:p>
            <a:r>
              <a:rPr lang="en-AU" sz="1000" dirty="0"/>
              <a:t>7</a:t>
            </a:r>
          </a:p>
          <a:p>
            <a:r>
              <a:rPr lang="en-AU" sz="1000" dirty="0"/>
              <a:t>30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0338" y="601549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Essential Question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91751" y="1196752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Notes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1238" y="1196753"/>
            <a:ext cx="137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Questions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89" y="5373217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Summary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75246" y="142494"/>
            <a:ext cx="909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Tasks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3DEE0-B061-4B2A-86FB-FAA1342E38A6}"/>
              </a:ext>
            </a:extLst>
          </p:cNvPr>
          <p:cNvSpPr txBox="1"/>
          <p:nvPr/>
        </p:nvSpPr>
        <p:spPr>
          <a:xfrm>
            <a:off x="6340505" y="103287"/>
            <a:ext cx="804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4453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867255D-7C72-44F0-A93A-6AC47D66B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054" b="45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16FF4-D232-42D9-8C68-8C0C50FA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>
                <a:solidFill>
                  <a:schemeClr val="tx1"/>
                </a:solidFill>
              </a:rPr>
              <a:t>Five Questions (LHS)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FED35-8289-4A6B-85E0-D8BA5A06C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899894"/>
                <a:ext cx="10970958" cy="452294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A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−5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×−1×−2</m:t>
                    </m:r>
                  </m:oMath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Evaluate without a calculator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×53=</m:t>
                    </m:r>
                  </m:oMath>
                </a14:m>
                <a:endParaRPr lang="en-AU" sz="2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List in </a:t>
                </a:r>
                <a:r>
                  <a:rPr lang="en-AU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ascending</a:t>
                </a:r>
                <a:r>
                  <a:rPr lang="en-A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small pizza is sliced in half to share between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Seb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Bobbi. Bobbi says that she only wants half of half slice of pizza? </a:t>
                </a:r>
                <a:b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 much pizza does Bobbi want?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A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AU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FED35-8289-4A6B-85E0-D8BA5A06C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899894"/>
                <a:ext cx="10970958" cy="4522940"/>
              </a:xfrm>
              <a:blipFill>
                <a:blip r:embed="rId5"/>
                <a:stretch>
                  <a:fillRect l="-1556" t="-2426" r="-1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5BB39B19-FCB7-4218-82B7-A29298A568C7}"/>
              </a:ext>
            </a:extLst>
          </p:cNvPr>
          <p:cNvSpPr txBox="1">
            <a:spLocks/>
          </p:cNvSpPr>
          <p:nvPr/>
        </p:nvSpPr>
        <p:spPr>
          <a:xfrm>
            <a:off x="6448926" y="14747"/>
            <a:ext cx="5743074" cy="1058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AU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Topic: Multiplication</a:t>
            </a:r>
            <a:br>
              <a:rPr lang="en-AU" sz="28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EQ: How do I multiply fractions?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63987-0A73-44C8-9CA8-7D0ABD6CBAB7}"/>
              </a:ext>
            </a:extLst>
          </p:cNvPr>
          <p:cNvSpPr txBox="1"/>
          <p:nvPr/>
        </p:nvSpPr>
        <p:spPr>
          <a:xfrm>
            <a:off x="8750969" y="949333"/>
            <a:ext cx="289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8A107-49FC-48AC-9462-9485034B4498}"/>
              </a:ext>
            </a:extLst>
          </p:cNvPr>
          <p:cNvSpPr txBox="1"/>
          <p:nvPr/>
        </p:nvSpPr>
        <p:spPr>
          <a:xfrm>
            <a:off x="9928240" y="6657945"/>
            <a:ext cx="22637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 dirty="0">
                <a:solidFill>
                  <a:srgbClr val="FFFFFF"/>
                </a:solidFill>
                <a:hlinkClick r:id="rId4" tooltip="http://theconversation.com/make-maths-mandatory-and-well-improve-our-international-education-rankings-1166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 dirty="0">
                <a:solidFill>
                  <a:srgbClr val="FFFFFF"/>
                </a:solidFill>
              </a:rPr>
              <a:t> by Unknown Author is licensed </a:t>
            </a:r>
            <a:r>
              <a:rPr lang="en-AU" sz="700" dirty="0" err="1">
                <a:solidFill>
                  <a:srgbClr val="FFFFFF"/>
                </a:solidFill>
              </a:rPr>
              <a:t>uder</a:t>
            </a:r>
            <a:r>
              <a:rPr lang="en-AU" sz="700" dirty="0">
                <a:solidFill>
                  <a:srgbClr val="FFFFFF"/>
                </a:solidFill>
              </a:rPr>
              <a:t> </a:t>
            </a:r>
            <a:r>
              <a:rPr lang="en-AU" sz="700" dirty="0">
                <a:solidFill>
                  <a:srgbClr val="FFFFFF"/>
                </a:solidFill>
                <a:hlinkClick r:id="rId6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AU" sz="7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3459CB-54E6-4D61-A421-D3FFBF4FC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669" y="5186128"/>
            <a:ext cx="9726058" cy="1354261"/>
          </a:xfrm>
          <a:prstGeom prst="rect">
            <a:avLst/>
          </a:prstGeom>
        </p:spPr>
      </p:pic>
      <p:pic>
        <p:nvPicPr>
          <p:cNvPr id="13" name="Graphic 12" descr="Calculator with solid fill">
            <a:extLst>
              <a:ext uri="{FF2B5EF4-FFF2-40B4-BE49-F238E27FC236}">
                <a16:creationId xmlns:a16="http://schemas.microsoft.com/office/drawing/2014/main" id="{0AF6ADC0-D567-4E99-9424-523C189826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8789" y="5110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5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Multiply and Divide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D09DF-9156-4D55-85A7-4AF348CDF0CF}"/>
              </a:ext>
            </a:extLst>
          </p:cNvPr>
          <p:cNvSpPr txBox="1"/>
          <p:nvPr/>
        </p:nvSpPr>
        <p:spPr>
          <a:xfrm>
            <a:off x="166528" y="1340769"/>
            <a:ext cx="182501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/>
              <a:t>The </a:t>
            </a:r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Fraction Strip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A23E15-1C04-4AED-A53E-BEBB7F016195}"/>
                  </a:ext>
                </a:extLst>
              </p:cNvPr>
              <p:cNvSpPr txBox="1"/>
              <p:nvPr/>
            </p:nvSpPr>
            <p:spPr>
              <a:xfrm>
                <a:off x="2382459" y="1654089"/>
                <a:ext cx="9227251" cy="529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piece of paper divided into thirds. </a:t>
                </a:r>
                <a:r>
                  <a:rPr lang="en-AU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 shade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the fraction strip.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A23E15-1C04-4AED-A53E-BEBB7F01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59" y="1654089"/>
                <a:ext cx="9227251" cy="529184"/>
              </a:xfrm>
              <a:prstGeom prst="rect">
                <a:avLst/>
              </a:prstGeom>
              <a:blipFill>
                <a:blip r:embed="rId3"/>
                <a:stretch>
                  <a:fillRect l="-727" b="-80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E36B432-46CA-42E8-AFC4-F74AF62649D5}"/>
              </a:ext>
            </a:extLst>
          </p:cNvPr>
          <p:cNvSpPr/>
          <p:nvPr/>
        </p:nvSpPr>
        <p:spPr>
          <a:xfrm>
            <a:off x="4439817" y="2208932"/>
            <a:ext cx="6552724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D6FE9D-C1C7-4F51-94EB-C3CF67E123E3}"/>
              </a:ext>
            </a:extLst>
          </p:cNvPr>
          <p:cNvSpPr/>
          <p:nvPr/>
        </p:nvSpPr>
        <p:spPr>
          <a:xfrm>
            <a:off x="4439817" y="2208932"/>
            <a:ext cx="2160232" cy="14401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8B52F8-CE82-41D7-B195-E27774B1F505}"/>
              </a:ext>
            </a:extLst>
          </p:cNvPr>
          <p:cNvSpPr/>
          <p:nvPr/>
        </p:nvSpPr>
        <p:spPr>
          <a:xfrm>
            <a:off x="6600049" y="2208931"/>
            <a:ext cx="2160232" cy="144016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DEB088-A745-4FF8-8A9C-ECA742E770B3}"/>
                  </a:ext>
                </a:extLst>
              </p:cNvPr>
              <p:cNvSpPr txBox="1"/>
              <p:nvPr/>
            </p:nvSpPr>
            <p:spPr>
              <a:xfrm>
                <a:off x="2503823" y="3862970"/>
                <a:ext cx="8136902" cy="114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 you are told to shade in a darker colour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your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strip</a:t>
                </a:r>
              </a:p>
              <a:p>
                <a:endParaRPr lang="en-AU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final shaded amount is your answer  - What do you think it is?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DEB088-A745-4FF8-8A9C-ECA742E77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823" y="3862970"/>
                <a:ext cx="8136902" cy="1144737"/>
              </a:xfrm>
              <a:prstGeom prst="rect">
                <a:avLst/>
              </a:prstGeom>
              <a:blipFill>
                <a:blip r:embed="rId4"/>
                <a:stretch>
                  <a:fillRect l="-824" b="-9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A1CB00A-9283-4EBE-9C38-FDCBAD1FA62C}"/>
              </a:ext>
            </a:extLst>
          </p:cNvPr>
          <p:cNvSpPr/>
          <p:nvPr/>
        </p:nvSpPr>
        <p:spPr>
          <a:xfrm>
            <a:off x="4439818" y="3225622"/>
            <a:ext cx="4320455" cy="4194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0A078E-6FC1-4B25-BEEC-AD9E3F021E8F}"/>
              </a:ext>
            </a:extLst>
          </p:cNvPr>
          <p:cNvGrpSpPr/>
          <p:nvPr/>
        </p:nvGrpSpPr>
        <p:grpSpPr>
          <a:xfrm>
            <a:off x="4439817" y="2708920"/>
            <a:ext cx="4320464" cy="936102"/>
            <a:chOff x="4438229" y="2708920"/>
            <a:chExt cx="4320464" cy="93610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5A511B-1833-4A28-B0DF-C504C18E2985}"/>
                </a:ext>
              </a:extLst>
            </p:cNvPr>
            <p:cNvCxnSpPr/>
            <p:nvPr/>
          </p:nvCxnSpPr>
          <p:spPr>
            <a:xfrm>
              <a:off x="4438229" y="3212976"/>
              <a:ext cx="432046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DF110C-E9A5-4116-BC87-D271A8BEA7D6}"/>
                </a:ext>
              </a:extLst>
            </p:cNvPr>
            <p:cNvCxnSpPr/>
            <p:nvPr/>
          </p:nvCxnSpPr>
          <p:spPr>
            <a:xfrm>
              <a:off x="4438229" y="2708920"/>
              <a:ext cx="432046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E5E257-49A5-4138-9C16-5040EC2BF268}"/>
                </a:ext>
              </a:extLst>
            </p:cNvPr>
            <p:cNvCxnSpPr>
              <a:cxnSpLocks/>
              <a:stCxn id="31" idx="0"/>
              <a:endCxn id="31" idx="2"/>
            </p:cNvCxnSpPr>
            <p:nvPr/>
          </p:nvCxnSpPr>
          <p:spPr>
            <a:xfrm>
              <a:off x="6598457" y="3225621"/>
              <a:ext cx="0" cy="41940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9E9FE1-2673-470E-A1F1-4C7F6E2C9A68}"/>
              </a:ext>
            </a:extLst>
          </p:cNvPr>
          <p:cNvCxnSpPr/>
          <p:nvPr/>
        </p:nvCxnSpPr>
        <p:spPr>
          <a:xfrm>
            <a:off x="8760273" y="2708920"/>
            <a:ext cx="223226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332B25E-3D5B-43FE-AB43-BCF2096F7EE1}"/>
              </a:ext>
            </a:extLst>
          </p:cNvPr>
          <p:cNvCxnSpPr/>
          <p:nvPr/>
        </p:nvCxnSpPr>
        <p:spPr>
          <a:xfrm>
            <a:off x="8760273" y="3191341"/>
            <a:ext cx="223226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BFAE50-8E78-48DD-8C09-BB7C6D2F3385}"/>
                  </a:ext>
                </a:extLst>
              </p:cNvPr>
              <p:cNvSpPr txBox="1"/>
              <p:nvPr/>
            </p:nvSpPr>
            <p:spPr>
              <a:xfrm>
                <a:off x="5411911" y="5019230"/>
                <a:ext cx="1584173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BFAE50-8E78-48DD-8C09-BB7C6D2F3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911" y="5019230"/>
                <a:ext cx="1584173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0222A8-542F-4F2A-BFCF-5228CD7BE201}"/>
                  </a:ext>
                </a:extLst>
              </p:cNvPr>
              <p:cNvSpPr txBox="1"/>
              <p:nvPr/>
            </p:nvSpPr>
            <p:spPr>
              <a:xfrm>
                <a:off x="2382458" y="1203981"/>
                <a:ext cx="9227251" cy="52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 1:</a:t>
                </a:r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num>
                      <m:den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f>
                      <m:fPr>
                        <m:ctrlP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AU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0222A8-542F-4F2A-BFCF-5228CD7BE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58" y="1203981"/>
                <a:ext cx="9227251" cy="528543"/>
              </a:xfrm>
              <a:prstGeom prst="rect">
                <a:avLst/>
              </a:prstGeom>
              <a:blipFill>
                <a:blip r:embed="rId6"/>
                <a:stretch>
                  <a:fillRect l="-727" b="-93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78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 animBg="1"/>
      <p:bldP spid="28" grpId="0" animBg="1"/>
      <p:bldP spid="29" grpId="0" animBg="1"/>
      <p:bldP spid="31" grpId="0" animBg="1"/>
      <p:bldP spid="38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FB6BEE-82B2-4982-B407-3C12C235DB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23406" y="0"/>
                <a:ext cx="9720072" cy="1499616"/>
              </a:xfrm>
            </p:spPr>
            <p:txBody>
              <a:bodyPr/>
              <a:lstStyle/>
              <a:p>
                <a:r>
                  <a:rPr lang="en-AU" dirty="0"/>
                  <a:t>TASK (LHS) </a:t>
                </a:r>
                <a:r>
                  <a:rPr lang="en-AU" cap="none" dirty="0"/>
                  <a:t>Evaluate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FB6BEE-82B2-4982-B407-3C12C235D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23406" y="0"/>
                <a:ext cx="9720072" cy="1499616"/>
              </a:xfrm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1BDF9-A304-4933-A4FE-BAE94827AB1F}"/>
                  </a:ext>
                </a:extLst>
              </p:cNvPr>
              <p:cNvSpPr txBox="1"/>
              <p:nvPr/>
            </p:nvSpPr>
            <p:spPr>
              <a:xfrm>
                <a:off x="773256" y="3780232"/>
                <a:ext cx="8136902" cy="5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Now shade in a darker colour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your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fraction strip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1BDF9-A304-4933-A4FE-BAE94827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56" y="3780232"/>
                <a:ext cx="8136902" cy="528863"/>
              </a:xfrm>
              <a:prstGeom prst="rect">
                <a:avLst/>
              </a:prstGeom>
              <a:blipFill>
                <a:blip r:embed="rId4"/>
                <a:stretch>
                  <a:fillRect l="-824" b="-80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6015B-7157-4C9B-A586-58B03BA2F983}"/>
                  </a:ext>
                </a:extLst>
              </p:cNvPr>
              <p:cNvSpPr txBox="1"/>
              <p:nvPr/>
            </p:nvSpPr>
            <p:spPr>
              <a:xfrm>
                <a:off x="7829000" y="6223211"/>
                <a:ext cx="766314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6015B-7157-4C9B-A586-58B03BA2F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00" y="6223211"/>
                <a:ext cx="766314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773D502A-37DA-4AAC-B479-1FEA0A857135}"/>
              </a:ext>
            </a:extLst>
          </p:cNvPr>
          <p:cNvGraphicFramePr>
            <a:graphicFrameLocks noGrp="1"/>
          </p:cNvGraphicFramePr>
          <p:nvPr/>
        </p:nvGraphicFramePr>
        <p:xfrm>
          <a:off x="2089822" y="2042872"/>
          <a:ext cx="8125884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1522504835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361798661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421474164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42580113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39770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2D0C510A-17B6-4332-A194-2D7EA212A929}"/>
              </a:ext>
            </a:extLst>
          </p:cNvPr>
          <p:cNvGraphicFramePr>
            <a:graphicFrameLocks noGrp="1"/>
          </p:cNvGraphicFramePr>
          <p:nvPr/>
        </p:nvGraphicFramePr>
        <p:xfrm>
          <a:off x="2073521" y="4354901"/>
          <a:ext cx="812588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1522504835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361798661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421474164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42580113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397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477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4827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6431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5993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562FC78-6623-4E1C-9EFC-9BE131F30194}"/>
              </a:ext>
            </a:extLst>
          </p:cNvPr>
          <p:cNvSpPr/>
          <p:nvPr/>
        </p:nvSpPr>
        <p:spPr>
          <a:xfrm>
            <a:off x="823406" y="6358260"/>
            <a:ext cx="7388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final shaded amount is your answer  - What do you think it 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E52A2-6D52-4A3D-BE49-B72D588069A2}"/>
                  </a:ext>
                </a:extLst>
              </p:cNvPr>
              <p:cNvSpPr txBox="1"/>
              <p:nvPr/>
            </p:nvSpPr>
            <p:spPr>
              <a:xfrm>
                <a:off x="773256" y="1360854"/>
                <a:ext cx="8784976" cy="527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Shade in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a fraction strip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E52A2-6D52-4A3D-BE49-B72D5880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56" y="1360854"/>
                <a:ext cx="8784976" cy="527645"/>
              </a:xfrm>
              <a:prstGeom prst="rect">
                <a:avLst/>
              </a:prstGeom>
              <a:blipFill>
                <a:blip r:embed="rId6"/>
                <a:stretch>
                  <a:fillRect l="-763" b="-80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1BF7050-2980-4451-8BDD-A73D4CC00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46" y="135761"/>
            <a:ext cx="4120308" cy="65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4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5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Multiply and Divide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D09DF-9156-4D55-85A7-4AF348CDF0CF}"/>
              </a:ext>
            </a:extLst>
          </p:cNvPr>
          <p:cNvSpPr txBox="1"/>
          <p:nvPr/>
        </p:nvSpPr>
        <p:spPr>
          <a:xfrm>
            <a:off x="166528" y="1340769"/>
            <a:ext cx="182501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/>
              <a:t>The </a:t>
            </a:r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Shading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364AE4-BE2C-47DE-8285-7B96FF19E30F}"/>
                  </a:ext>
                </a:extLst>
              </p:cNvPr>
              <p:cNvSpPr txBox="1"/>
              <p:nvPr/>
            </p:nvSpPr>
            <p:spPr>
              <a:xfrm>
                <a:off x="2411409" y="1262336"/>
                <a:ext cx="8784976" cy="61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Consider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multiplied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AU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364AE4-BE2C-47DE-8285-7B96FF19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409" y="1262336"/>
                <a:ext cx="8784976" cy="614655"/>
              </a:xfrm>
              <a:prstGeom prst="rect">
                <a:avLst/>
              </a:prstGeom>
              <a:blipFill>
                <a:blip r:embed="rId3"/>
                <a:stretch>
                  <a:fillRect l="-1110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8865A55E-CF1E-4CEC-AF57-023398A364EB}"/>
              </a:ext>
            </a:extLst>
          </p:cNvPr>
          <p:cNvSpPr/>
          <p:nvPr/>
        </p:nvSpPr>
        <p:spPr>
          <a:xfrm>
            <a:off x="3005792" y="2462012"/>
            <a:ext cx="432048" cy="1712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931D2A-B076-442C-A639-D700A97C3ECB}"/>
                  </a:ext>
                </a:extLst>
              </p:cNvPr>
              <p:cNvSpPr txBox="1"/>
              <p:nvPr/>
            </p:nvSpPr>
            <p:spPr>
              <a:xfrm>
                <a:off x="5087888" y="3028456"/>
                <a:ext cx="22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931D2A-B076-442C-A639-D700A97C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3028456"/>
                <a:ext cx="222818" cy="276999"/>
              </a:xfrm>
              <a:prstGeom prst="rect">
                <a:avLst/>
              </a:prstGeom>
              <a:blipFill>
                <a:blip r:embed="rId4"/>
                <a:stretch>
                  <a:fillRect l="-16667" r="-19444" b="-22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459547-21A5-4827-9AA4-B16A95EC0327}"/>
                  </a:ext>
                </a:extLst>
              </p:cNvPr>
              <p:cNvSpPr txBox="1"/>
              <p:nvPr/>
            </p:nvSpPr>
            <p:spPr>
              <a:xfrm>
                <a:off x="7547349" y="3028456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459547-21A5-4827-9AA4-B16A95EC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349" y="3028456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1B69929-D02E-47A6-BE36-E56C80216D2F}"/>
              </a:ext>
            </a:extLst>
          </p:cNvPr>
          <p:cNvGrpSpPr/>
          <p:nvPr/>
        </p:nvGrpSpPr>
        <p:grpSpPr>
          <a:xfrm>
            <a:off x="3005792" y="2455084"/>
            <a:ext cx="1872206" cy="1746940"/>
            <a:chOff x="3214092" y="2494930"/>
            <a:chExt cx="1872206" cy="174694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D647D6-8F0B-4E80-87C5-8307BF541306}"/>
                </a:ext>
              </a:extLst>
            </p:cNvPr>
            <p:cNvSpPr/>
            <p:nvPr/>
          </p:nvSpPr>
          <p:spPr>
            <a:xfrm>
              <a:off x="3214092" y="2494930"/>
              <a:ext cx="1872206" cy="17261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321B09-2F41-4C6E-B389-C273E809001E}"/>
                </a:ext>
              </a:extLst>
            </p:cNvPr>
            <p:cNvCxnSpPr/>
            <p:nvPr/>
          </p:nvCxnSpPr>
          <p:spPr>
            <a:xfrm>
              <a:off x="3646140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5707D3F-8D25-41CA-9759-9B9C1C57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2924944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5BC5BA-6418-445F-A881-7631E01D6AC6}"/>
                </a:ext>
              </a:extLst>
            </p:cNvPr>
            <p:cNvCxnSpPr/>
            <p:nvPr/>
          </p:nvCxnSpPr>
          <p:spPr>
            <a:xfrm>
              <a:off x="4078188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E18CFB-E973-49EC-B45D-CB14E88D742C}"/>
                </a:ext>
              </a:extLst>
            </p:cNvPr>
            <p:cNvCxnSpPr/>
            <p:nvPr/>
          </p:nvCxnSpPr>
          <p:spPr>
            <a:xfrm>
              <a:off x="4582244" y="2501857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782F5E-ACC4-4A48-BE02-E31C84E22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358009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A46253-179D-432D-85EC-85C1EDFC9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789040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C3C97E7-8DB9-4FC3-9AC1-573F9E4DF6C1}"/>
              </a:ext>
            </a:extLst>
          </p:cNvPr>
          <p:cNvGrpSpPr/>
          <p:nvPr/>
        </p:nvGrpSpPr>
        <p:grpSpPr>
          <a:xfrm>
            <a:off x="5428543" y="2436090"/>
            <a:ext cx="1879408" cy="876010"/>
            <a:chOff x="5426955" y="2436090"/>
            <a:chExt cx="1879408" cy="87601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82DA1BE-80BA-4198-90AD-E748D439863E}"/>
                </a:ext>
              </a:extLst>
            </p:cNvPr>
            <p:cNvSpPr/>
            <p:nvPr/>
          </p:nvSpPr>
          <p:spPr>
            <a:xfrm rot="5400000">
              <a:off x="6142017" y="1721028"/>
              <a:ext cx="442081" cy="1872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7CDFB8-5503-48CA-AAB2-1A58E76194FF}"/>
                </a:ext>
              </a:extLst>
            </p:cNvPr>
            <p:cNvSpPr/>
            <p:nvPr/>
          </p:nvSpPr>
          <p:spPr>
            <a:xfrm rot="5400000">
              <a:off x="6149219" y="2154957"/>
              <a:ext cx="442081" cy="1872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8D3D4F6-C759-4E4B-BE68-3125059026F9}"/>
              </a:ext>
            </a:extLst>
          </p:cNvPr>
          <p:cNvGrpSpPr/>
          <p:nvPr/>
        </p:nvGrpSpPr>
        <p:grpSpPr>
          <a:xfrm>
            <a:off x="7904176" y="2422471"/>
            <a:ext cx="1879408" cy="876010"/>
            <a:chOff x="5426955" y="2436090"/>
            <a:chExt cx="1879408" cy="87601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B94410-FC66-445C-866B-FB9CEEF4F272}"/>
                </a:ext>
              </a:extLst>
            </p:cNvPr>
            <p:cNvSpPr/>
            <p:nvPr/>
          </p:nvSpPr>
          <p:spPr>
            <a:xfrm rot="5400000">
              <a:off x="6142017" y="1721028"/>
              <a:ext cx="442081" cy="1872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A4616E1-0F20-4564-B5D2-F9647B00058E}"/>
                </a:ext>
              </a:extLst>
            </p:cNvPr>
            <p:cNvSpPr/>
            <p:nvPr/>
          </p:nvSpPr>
          <p:spPr>
            <a:xfrm rot="5400000">
              <a:off x="6149219" y="2154957"/>
              <a:ext cx="442081" cy="1872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6514A82-58BE-46AD-9205-8CCBDEFC63D2}"/>
              </a:ext>
            </a:extLst>
          </p:cNvPr>
          <p:cNvSpPr/>
          <p:nvPr/>
        </p:nvSpPr>
        <p:spPr>
          <a:xfrm>
            <a:off x="7911377" y="2452769"/>
            <a:ext cx="432048" cy="1712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7311097-4617-4FF9-BA25-D6EF965285E4}"/>
              </a:ext>
            </a:extLst>
          </p:cNvPr>
          <p:cNvGrpSpPr/>
          <p:nvPr/>
        </p:nvGrpSpPr>
        <p:grpSpPr>
          <a:xfrm>
            <a:off x="5435745" y="2448157"/>
            <a:ext cx="1872206" cy="1746940"/>
            <a:chOff x="3214092" y="2494930"/>
            <a:chExt cx="1872206" cy="174694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92C7389-2FF5-4FD7-9FA7-D2194F44768A}"/>
                </a:ext>
              </a:extLst>
            </p:cNvPr>
            <p:cNvSpPr/>
            <p:nvPr/>
          </p:nvSpPr>
          <p:spPr>
            <a:xfrm>
              <a:off x="3214092" y="2494930"/>
              <a:ext cx="1872206" cy="17261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1E4925-B768-4185-B5B3-40053EA9D5A8}"/>
                </a:ext>
              </a:extLst>
            </p:cNvPr>
            <p:cNvCxnSpPr/>
            <p:nvPr/>
          </p:nvCxnSpPr>
          <p:spPr>
            <a:xfrm>
              <a:off x="3646140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29B1BF3-BC45-40B5-9DAB-D4770D100F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2924944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1872D6-E57B-4F19-9F57-2D4D66631BFB}"/>
                </a:ext>
              </a:extLst>
            </p:cNvPr>
            <p:cNvCxnSpPr/>
            <p:nvPr/>
          </p:nvCxnSpPr>
          <p:spPr>
            <a:xfrm>
              <a:off x="4078188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337E99-0181-4F43-A63B-FBE94869AC63}"/>
                </a:ext>
              </a:extLst>
            </p:cNvPr>
            <p:cNvCxnSpPr/>
            <p:nvPr/>
          </p:nvCxnSpPr>
          <p:spPr>
            <a:xfrm>
              <a:off x="4582244" y="2501857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70F2F2-C2AE-49D7-BB68-FB34E2401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358009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00D8F25-D6B9-4B4A-8BA2-57FCF4BF4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789040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8E9BF22-856E-4813-B3ED-3D7A364E3257}"/>
              </a:ext>
            </a:extLst>
          </p:cNvPr>
          <p:cNvGrpSpPr/>
          <p:nvPr/>
        </p:nvGrpSpPr>
        <p:grpSpPr>
          <a:xfrm>
            <a:off x="7896200" y="2431984"/>
            <a:ext cx="1872206" cy="1746940"/>
            <a:chOff x="3214092" y="2494930"/>
            <a:chExt cx="1872206" cy="174694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6C3DCB3-6ABA-4674-91C1-558E5DF8F70E}"/>
                </a:ext>
              </a:extLst>
            </p:cNvPr>
            <p:cNvSpPr/>
            <p:nvPr/>
          </p:nvSpPr>
          <p:spPr>
            <a:xfrm>
              <a:off x="3214092" y="2494930"/>
              <a:ext cx="1872206" cy="17261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CBB4278-2168-45B3-BAFB-2A4E62403E68}"/>
                </a:ext>
              </a:extLst>
            </p:cNvPr>
            <p:cNvCxnSpPr/>
            <p:nvPr/>
          </p:nvCxnSpPr>
          <p:spPr>
            <a:xfrm>
              <a:off x="3646140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1070A81-C7D0-4A8F-9095-F7FA45881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2924944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853E7D3-2C78-46B9-95E8-71CD2CF18443}"/>
                </a:ext>
              </a:extLst>
            </p:cNvPr>
            <p:cNvCxnSpPr/>
            <p:nvPr/>
          </p:nvCxnSpPr>
          <p:spPr>
            <a:xfrm>
              <a:off x="4078188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D720E16-B246-4FCA-A64B-CC42822B55D0}"/>
                </a:ext>
              </a:extLst>
            </p:cNvPr>
            <p:cNvCxnSpPr/>
            <p:nvPr/>
          </p:nvCxnSpPr>
          <p:spPr>
            <a:xfrm>
              <a:off x="4582244" y="2501857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2FF18C-459E-41F0-A0EA-6E946FEF52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358009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14C713-20D6-4DD8-89C3-56B51C56B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789040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2DD1F22-8D33-4A4F-9840-50932F246FCE}"/>
              </a:ext>
            </a:extLst>
          </p:cNvPr>
          <p:cNvSpPr/>
          <p:nvPr/>
        </p:nvSpPr>
        <p:spPr>
          <a:xfrm>
            <a:off x="7896201" y="2436091"/>
            <a:ext cx="432037" cy="858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F49B0A-2936-4904-ACD5-F481FD0FB6AB}"/>
              </a:ext>
            </a:extLst>
          </p:cNvPr>
          <p:cNvSpPr txBox="1"/>
          <p:nvPr/>
        </p:nvSpPr>
        <p:spPr>
          <a:xfrm>
            <a:off x="2783633" y="4725144"/>
            <a:ext cx="590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The overlap area is the answer – what is the value?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4065249-822D-47D2-B23D-C60372B7BE76}"/>
                  </a:ext>
                </a:extLst>
              </p:cNvPr>
              <p:cNvSpPr txBox="1"/>
              <p:nvPr/>
            </p:nvSpPr>
            <p:spPr>
              <a:xfrm>
                <a:off x="7911377" y="4609954"/>
                <a:ext cx="1584175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4065249-822D-47D2-B23D-C60372B7B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77" y="4609954"/>
                <a:ext cx="1584175" cy="634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0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9" grpId="0"/>
      <p:bldP spid="40" grpId="0" animBg="1"/>
      <p:bldP spid="41" grpId="0"/>
      <p:bldP spid="42" grpId="0"/>
      <p:bldP spid="58" grpId="0" animBg="1"/>
      <p:bldP spid="75" grpId="0" animBg="1"/>
      <p:bldP spid="76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88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2C38ED0-B1DC-4323-91A8-3933A2655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1" r="7651" b="-5"/>
          <a:stretch/>
        </p:blipFill>
        <p:spPr>
          <a:xfrm>
            <a:off x="327547" y="321733"/>
            <a:ext cx="3448718" cy="4107392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Infinite question marks in 3D rendering">
            <a:extLst>
              <a:ext uri="{FF2B5EF4-FFF2-40B4-BE49-F238E27FC236}">
                <a16:creationId xmlns:a16="http://schemas.microsoft.com/office/drawing/2014/main" id="{834418E0-1873-4AD7-BD4C-565403250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r="21968" b="-2"/>
          <a:stretch/>
        </p:blipFill>
        <p:spPr>
          <a:xfrm>
            <a:off x="3925067" y="321732"/>
            <a:ext cx="3448718" cy="4106284"/>
          </a:xfrm>
          <a:prstGeom prst="rect">
            <a:avLst/>
          </a:prstGeom>
        </p:spPr>
      </p:pic>
      <p:sp>
        <p:nvSpPr>
          <p:cNvPr id="13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7C63E-7F56-4F74-BEAC-80B62E686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3600" dirty="0">
                <a:solidFill>
                  <a:srgbClr val="FFFFFF"/>
                </a:solidFill>
              </a:rPr>
              <a:t>Are there any patterns between the fractions being multiplied and the answer fraction?</a:t>
            </a:r>
          </a:p>
        </p:txBody>
      </p:sp>
    </p:spTree>
    <p:extLst>
      <p:ext uri="{BB962C8B-B14F-4D97-AF65-F5344CB8AC3E}">
        <p14:creationId xmlns:p14="http://schemas.microsoft.com/office/powerpoint/2010/main" val="574898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CF8E2C319B6C45A88B154FA9F297AF" ma:contentTypeVersion="2" ma:contentTypeDescription="Create a new document." ma:contentTypeScope="" ma:versionID="cece90b1e3ba9401ed65010376c85243">
  <xsd:schema xmlns:xsd="http://www.w3.org/2001/XMLSchema" xmlns:xs="http://www.w3.org/2001/XMLSchema" xmlns:p="http://schemas.microsoft.com/office/2006/metadata/properties" xmlns:ns2="085a5620-d469-4ad1-879c-377e76877e52" targetNamespace="http://schemas.microsoft.com/office/2006/metadata/properties" ma:root="true" ma:fieldsID="aaced6032bce772337dffe1272a07452" ns2:_="">
    <xsd:import namespace="085a5620-d469-4ad1-879c-377e76877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a5620-d469-4ad1-879c-377e76877e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D582B3-C7AD-4BF5-9EF0-97662BA44BDC}"/>
</file>

<file path=customXml/itemProps2.xml><?xml version="1.0" encoding="utf-8"?>
<ds:datastoreItem xmlns:ds="http://schemas.openxmlformats.org/officeDocument/2006/customXml" ds:itemID="{FE5E49DE-E1D6-4E1A-8D38-AFAB8D4D84E6}"/>
</file>

<file path=customXml/itemProps3.xml><?xml version="1.0" encoding="utf-8"?>
<ds:datastoreItem xmlns:ds="http://schemas.openxmlformats.org/officeDocument/2006/customXml" ds:itemID="{F9E06537-0F70-4093-AB01-892AA0B7A75C}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448</TotalTime>
  <Words>769</Words>
  <Application>Microsoft Office PowerPoint</Application>
  <PresentationFormat>Widescreen</PresentationFormat>
  <Paragraphs>145</Paragraphs>
  <Slides>17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Topic: Multiply and divide EQ: How do I multiply fractions?</vt:lpstr>
      <vt:lpstr>PowerPoint Presentation</vt:lpstr>
      <vt:lpstr>PowerPoint Presentation</vt:lpstr>
      <vt:lpstr>Five Questions (LHS)</vt:lpstr>
      <vt:lpstr>PowerPoint Presentation</vt:lpstr>
      <vt:lpstr>TASK (LHS) Evaluate 1/5×3/4</vt:lpstr>
      <vt:lpstr>PowerPoint Presentation</vt:lpstr>
      <vt:lpstr>PowerPoint Presentation</vt:lpstr>
      <vt:lpstr>PowerPoint Presentation</vt:lpstr>
      <vt:lpstr>Multiplyin’ Fractions – Murf Math https://www.youtube.com/watch?v=4ghdmifxufe</vt:lpstr>
      <vt:lpstr>PowerPoint Presentation</vt:lpstr>
      <vt:lpstr>Practice Time! (LHS) </vt:lpstr>
      <vt:lpstr>PowerPoint Presentation</vt:lpstr>
      <vt:lpstr>PowerPoint Presentation</vt:lpstr>
      <vt:lpstr>PowerPoint Presentation</vt:lpstr>
      <vt:lpstr>Practice Time! </vt:lpstr>
      <vt:lpstr>Write Your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Multiplication of Integers EQ: How do we Multiply Integers?</dc:title>
  <dc:creator>Magdeline Lum</dc:creator>
  <cp:lastModifiedBy>JAMES Sarah [Baldivis Secondary College]</cp:lastModifiedBy>
  <cp:revision>34</cp:revision>
  <dcterms:created xsi:type="dcterms:W3CDTF">2021-03-19T08:52:00Z</dcterms:created>
  <dcterms:modified xsi:type="dcterms:W3CDTF">2021-11-09T14:09:34Z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0x010100E3CF8E2C319B6C45A88B154FA9F297AF</vt:lpwstr>
  </property>
</Properties>
</file>